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1" r:id="rId3"/>
    <p:sldId id="258" r:id="rId4"/>
    <p:sldId id="259" r:id="rId5"/>
    <p:sldId id="260" r:id="rId6"/>
  </p:sldIdLst>
  <p:sldSz cx="9144000" cy="6858000" type="screen4x3"/>
  <p:notesSz cx="6858000" cy="9144000"/>
  <p:custDataLst>
    <p:tags r:id="rId7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410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817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626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52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1172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5347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5017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6802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858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089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209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2025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4850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7748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459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443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597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809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655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678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392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43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637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02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3528" y="224644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prstClr val="black"/>
                </a:solidFill>
              </a:rPr>
              <a:t>1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224643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prstClr val="black"/>
                </a:solidFill>
              </a:rPr>
              <a:t>Đặt tính rồi tính:</a:t>
            </a:r>
            <a:endParaRPr lang="vi-VN" sz="3200">
              <a:solidFill>
                <a:prstClr val="black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867490"/>
              </p:ext>
            </p:extLst>
          </p:nvPr>
        </p:nvGraphicFramePr>
        <p:xfrm>
          <a:off x="107504" y="1397000"/>
          <a:ext cx="8568951" cy="4704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6317"/>
                <a:gridCol w="2856317"/>
                <a:gridCol w="2856317"/>
              </a:tblGrid>
              <a:tr h="3112120"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a)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1608   4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b) 2035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 5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c) 4218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 6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592064">
                <a:tc>
                  <a:txBody>
                    <a:bodyPr/>
                    <a:lstStyle/>
                    <a:p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2105    3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 2413      4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   3052    5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259632" y="1412776"/>
            <a:ext cx="0" cy="7920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199662" y="1441814"/>
            <a:ext cx="0" cy="7920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102703" y="1441814"/>
            <a:ext cx="0" cy="7920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62283" y="4581128"/>
            <a:ext cx="0" cy="7920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355976" y="4581128"/>
            <a:ext cx="0" cy="7920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236296" y="4602842"/>
            <a:ext cx="0" cy="7920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262283" y="1808820"/>
            <a:ext cx="64542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177281" y="1877219"/>
            <a:ext cx="64542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102703" y="1861664"/>
            <a:ext cx="64542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259632" y="4977172"/>
            <a:ext cx="64542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370583" y="4954641"/>
            <a:ext cx="64542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236296" y="4998886"/>
            <a:ext cx="64542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75556" y="1861664"/>
            <a:ext cx="82809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00</a:t>
            </a:r>
          </a:p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 08</a:t>
            </a:r>
          </a:p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   0</a:t>
            </a:r>
          </a:p>
          <a:p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62283" y="1804465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402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371570" y="1804465"/>
            <a:ext cx="112842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03</a:t>
            </a:r>
          </a:p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  35</a:t>
            </a:r>
          </a:p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    0</a:t>
            </a:r>
          </a:p>
          <a:p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273734" y="1861664"/>
            <a:ext cx="96256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01</a:t>
            </a:r>
          </a:p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  18</a:t>
            </a:r>
          </a:p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    0</a:t>
            </a:r>
          </a:p>
          <a:p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07284" y="4954641"/>
            <a:ext cx="117505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 00</a:t>
            </a:r>
          </a:p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   05</a:t>
            </a:r>
          </a:p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     2</a:t>
            </a:r>
          </a:p>
          <a:p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399273" y="4977172"/>
            <a:ext cx="97131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 01</a:t>
            </a:r>
          </a:p>
          <a:p>
            <a:r>
              <a:rPr lang="en-US" sz="2800" smtClean="0">
                <a:solidFill>
                  <a:srgbClr val="C00000"/>
                </a:solidFill>
              </a:rPr>
              <a:t>   13</a:t>
            </a:r>
          </a:p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    1  </a:t>
            </a:r>
          </a:p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     </a:t>
            </a:r>
          </a:p>
          <a:p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396963" y="4938062"/>
            <a:ext cx="82809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05</a:t>
            </a:r>
          </a:p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  02</a:t>
            </a:r>
          </a:p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    2</a:t>
            </a:r>
          </a:p>
          <a:p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223916" y="1844355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407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089629" y="1861664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703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262283" y="4958069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701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370583" y="4977172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603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236296" y="4998886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610</a:t>
            </a:r>
            <a:endParaRPr lang="vi-VN" sz="28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91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261435" y="104873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smtClean="0">
                <a:solidFill>
                  <a:prstClr val="black"/>
                </a:solidFill>
              </a:rPr>
              <a:t>2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09507" y="136521"/>
            <a:ext cx="47699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prstClr val="black"/>
                </a:solidFill>
              </a:rPr>
              <a:t>Tìm x: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62957"/>
              </p:ext>
            </p:extLst>
          </p:nvPr>
        </p:nvGraphicFramePr>
        <p:xfrm>
          <a:off x="290075" y="908720"/>
          <a:ext cx="8496944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424847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a) x</a:t>
                      </a:r>
                      <a:r>
                        <a:rPr lang="en-US" sz="3200" b="0" baseline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="0" baseline="0" smtClean="0">
                          <a:solidFill>
                            <a:schemeClr val="tx1"/>
                          </a:solidFill>
                        </a:rPr>
                        <a:t>x 7 </a:t>
                      </a:r>
                      <a:r>
                        <a:rPr lang="en-US" sz="3200" b="0" baseline="0" smtClean="0">
                          <a:solidFill>
                            <a:schemeClr val="tx1"/>
                          </a:solidFill>
                        </a:rPr>
                        <a:t>= </a:t>
                      </a:r>
                      <a:r>
                        <a:rPr lang="en-US" sz="3200" b="0" baseline="0" smtClean="0">
                          <a:solidFill>
                            <a:schemeClr val="tx1"/>
                          </a:solidFill>
                        </a:rPr>
                        <a:t>2107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b) </a:t>
                      </a:r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8 x x = 1640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53514" y="1484784"/>
            <a:ext cx="24482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  <a:cs typeface="Times New Roman" panose="02020603050405020304" pitchFamily="18" charset="0"/>
              </a:rPr>
              <a:t>x = </a:t>
            </a:r>
            <a:r>
              <a:rPr lang="en-US" sz="3200" smtClean="0">
                <a:solidFill>
                  <a:srgbClr val="C00000"/>
                </a:solidFill>
                <a:cs typeface="Times New Roman" panose="02020603050405020304" pitchFamily="18" charset="0"/>
              </a:rPr>
              <a:t>2107 : 7</a:t>
            </a:r>
            <a:endParaRPr lang="en-US" sz="320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r>
              <a:rPr lang="en-US" sz="3200">
                <a:solidFill>
                  <a:srgbClr val="C00000"/>
                </a:solidFill>
                <a:cs typeface="Times New Roman" panose="02020603050405020304" pitchFamily="18" charset="0"/>
              </a:rPr>
              <a:t>x =     </a:t>
            </a:r>
            <a:r>
              <a:rPr lang="en-US" sz="320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en-US" sz="3200" smtClean="0">
                <a:solidFill>
                  <a:srgbClr val="C00000"/>
                </a:solidFill>
                <a:cs typeface="Times New Roman" panose="02020603050405020304" pitchFamily="18" charset="0"/>
              </a:rPr>
              <a:t>  301</a:t>
            </a:r>
            <a:endParaRPr lang="vi-VN" sz="320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08104" y="1484784"/>
            <a:ext cx="24482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  <a:cs typeface="Times New Roman" panose="02020603050405020304" pitchFamily="18" charset="0"/>
              </a:rPr>
              <a:t>x = </a:t>
            </a:r>
            <a:r>
              <a:rPr lang="en-US" sz="3200" smtClean="0">
                <a:solidFill>
                  <a:srgbClr val="C00000"/>
                </a:solidFill>
                <a:cs typeface="Times New Roman" panose="02020603050405020304" pitchFamily="18" charset="0"/>
              </a:rPr>
              <a:t>1640 : 8</a:t>
            </a:r>
            <a:endParaRPr lang="en-US" sz="320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r>
              <a:rPr lang="en-US" sz="3200">
                <a:solidFill>
                  <a:srgbClr val="C00000"/>
                </a:solidFill>
                <a:cs typeface="Times New Roman" panose="02020603050405020304" pitchFamily="18" charset="0"/>
              </a:rPr>
              <a:t>x </a:t>
            </a:r>
            <a:r>
              <a:rPr lang="en-US" sz="3200" smtClean="0">
                <a:solidFill>
                  <a:srgbClr val="C00000"/>
                </a:solidFill>
                <a:cs typeface="Times New Roman" panose="02020603050405020304" pitchFamily="18" charset="0"/>
              </a:rPr>
              <a:t>=      205</a:t>
            </a:r>
            <a:endParaRPr lang="vi-VN" sz="320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699398"/>
              </p:ext>
            </p:extLst>
          </p:nvPr>
        </p:nvGraphicFramePr>
        <p:xfrm>
          <a:off x="274430" y="2852936"/>
          <a:ext cx="8496944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424847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c) </a:t>
                      </a:r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3200" b="0" baseline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="0" baseline="0" smtClean="0">
                          <a:solidFill>
                            <a:schemeClr val="tx1"/>
                          </a:solidFill>
                        </a:rPr>
                        <a:t>x 9 </a:t>
                      </a:r>
                      <a:r>
                        <a:rPr lang="en-US" sz="3200" b="0" baseline="0" smtClean="0">
                          <a:solidFill>
                            <a:schemeClr val="tx1"/>
                          </a:solidFill>
                        </a:rPr>
                        <a:t>= </a:t>
                      </a:r>
                      <a:r>
                        <a:rPr lang="en-US" sz="3200" b="0" baseline="0" smtClean="0">
                          <a:solidFill>
                            <a:schemeClr val="tx1"/>
                          </a:solidFill>
                        </a:rPr>
                        <a:t>2763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331640" y="3422212"/>
            <a:ext cx="24482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  <a:cs typeface="Times New Roman" panose="02020603050405020304" pitchFamily="18" charset="0"/>
              </a:rPr>
              <a:t>x = </a:t>
            </a:r>
            <a:r>
              <a:rPr lang="en-US" sz="3200" smtClean="0">
                <a:solidFill>
                  <a:srgbClr val="C00000"/>
                </a:solidFill>
                <a:cs typeface="Times New Roman" panose="02020603050405020304" pitchFamily="18" charset="0"/>
              </a:rPr>
              <a:t>2763 : 9</a:t>
            </a:r>
            <a:endParaRPr lang="en-US" sz="320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r>
              <a:rPr lang="en-US" sz="3200">
                <a:solidFill>
                  <a:srgbClr val="C00000"/>
                </a:solidFill>
                <a:cs typeface="Times New Roman" panose="02020603050405020304" pitchFamily="18" charset="0"/>
              </a:rPr>
              <a:t>x =     </a:t>
            </a:r>
            <a:r>
              <a:rPr lang="en-US" sz="320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en-US" sz="3200" smtClean="0">
                <a:solidFill>
                  <a:srgbClr val="C00000"/>
                </a:solidFill>
                <a:cs typeface="Times New Roman" panose="02020603050405020304" pitchFamily="18" charset="0"/>
              </a:rPr>
              <a:t>  307</a:t>
            </a:r>
            <a:endParaRPr lang="vi-VN" sz="320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491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61435" y="104873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>
                <a:solidFill>
                  <a:prstClr val="black"/>
                </a:solidFill>
              </a:rPr>
              <a:t>3</a:t>
            </a:r>
            <a:endParaRPr lang="vi-VN" sz="280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09507" y="136521"/>
                <a:ext cx="7982973" cy="17726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200" smtClean="0">
                    <a:solidFill>
                      <a:prstClr val="black"/>
                    </a:solidFill>
                  </a:rPr>
                  <a:t>Một cửa hàng có 2024kg gạo, cửa hàng đã bán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3200" smtClean="0">
                    <a:solidFill>
                      <a:prstClr val="black"/>
                    </a:solidFill>
                  </a:rPr>
                  <a:t> số gạo đó. Hỏi cửa hàng còn lại bao nhiêu ki–lô–gam gạo?</a:t>
                </a:r>
                <a:endParaRPr lang="en-US" sz="320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507" y="136521"/>
                <a:ext cx="7982973" cy="1772601"/>
              </a:xfrm>
              <a:prstGeom prst="rect">
                <a:avLst/>
              </a:prstGeom>
              <a:blipFill rotWithShape="1">
                <a:blip r:embed="rId2"/>
                <a:stretch>
                  <a:fillRect l="-1908" t="-4811" r="-1908" b="-996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911201" y="1988840"/>
            <a:ext cx="798297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solidFill>
                  <a:prstClr val="black"/>
                </a:solidFill>
              </a:rPr>
              <a:t>Bài giải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Số gạo cửa hàng đã bán là: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2024 : 4 = 506 (kg)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Cửa hàng còn lại số ki-lô-gam gạo là: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2024 – 506 = 1518 (kg)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Đáp số: 1518 kg.</a:t>
            </a:r>
            <a:endParaRPr lang="en-US" sz="3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180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61435" y="104873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>
                <a:solidFill>
                  <a:prstClr val="black"/>
                </a:solidFill>
              </a:rPr>
              <a:t>4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09507" y="136521"/>
            <a:ext cx="47699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prstClr val="black"/>
                </a:solidFill>
              </a:rPr>
              <a:t>Tính nhẩm:</a:t>
            </a: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1435" y="999343"/>
            <a:ext cx="5184576" cy="19442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chemeClr val="tx1"/>
                </a:solidFill>
              </a:rPr>
              <a:t>6000 : 3 = ?</a:t>
            </a:r>
          </a:p>
          <a:p>
            <a:pPr algn="ctr"/>
            <a:r>
              <a:rPr lang="en-US" sz="2800" b="1" smtClean="0">
                <a:solidFill>
                  <a:schemeClr val="tx1"/>
                </a:solidFill>
              </a:rPr>
              <a:t>Nhẩm: 6 nghìn : 3 = 2 nghìn</a:t>
            </a:r>
          </a:p>
          <a:p>
            <a:pPr algn="ctr"/>
            <a:r>
              <a:rPr lang="en-US" sz="2800" b="1" smtClean="0">
                <a:solidFill>
                  <a:schemeClr val="tx1"/>
                </a:solidFill>
              </a:rPr>
              <a:t>Vậy: 6000 : 3 = 2000</a:t>
            </a:r>
            <a:endParaRPr lang="vi-VN" sz="2800" b="1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40152" y="999343"/>
            <a:ext cx="23042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6000 : 2 = </a:t>
            </a:r>
          </a:p>
          <a:p>
            <a:r>
              <a:rPr lang="en-US" sz="2800" smtClean="0"/>
              <a:t>8000 : 4 =</a:t>
            </a:r>
          </a:p>
          <a:p>
            <a:r>
              <a:rPr lang="en-US" sz="2800" smtClean="0"/>
              <a:t>9000 : 3 =</a:t>
            </a:r>
            <a:endParaRPr lang="vi-VN" sz="2800"/>
          </a:p>
        </p:txBody>
      </p:sp>
      <p:sp>
        <p:nvSpPr>
          <p:cNvPr id="6" name="TextBox 5"/>
          <p:cNvSpPr txBox="1"/>
          <p:nvPr/>
        </p:nvSpPr>
        <p:spPr>
          <a:xfrm>
            <a:off x="7596336" y="999343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3000 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96336" y="1430230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C00000"/>
                </a:solidFill>
              </a:rPr>
              <a:t>2</a:t>
            </a:r>
            <a:r>
              <a:rPr lang="en-US" sz="2800" smtClean="0">
                <a:solidFill>
                  <a:srgbClr val="C00000"/>
                </a:solidFill>
              </a:rPr>
              <a:t>000 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96336" y="1861118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3000 </a:t>
            </a:r>
            <a:endParaRPr lang="vi-VN" sz="28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184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302&quot;&gt;&lt;property id=&quot;20148&quot; value=&quot;5&quot;/&gt;&lt;property id=&quot;20300&quot; value=&quot;Slide 2&quot;/&gt;&lt;property id=&quot;20307&quot; value=&quot;258&quot;/&gt;&lt;/object&gt;&lt;object type=&quot;3&quot; unique_id=&quot;10303&quot;&gt;&lt;property id=&quot;20148&quot; value=&quot;5&quot;/&gt;&lt;property id=&quot;20300&quot; value=&quot;Slide 3&quot;/&gt;&lt;property id=&quot;20307&quot; value=&quot;259&quot;/&gt;&lt;/object&gt;&lt;object type=&quot;3&quot; unique_id=&quot;10304&quot;&gt;&lt;property id=&quot;20148&quot; value=&quot;5&quot;/&gt;&lt;property id=&quot;20300&quot; value=&quot;Slide 4&quot;/&gt;&lt;property id=&quot;20307&quot; value=&quot;260&quot;/&gt;&lt;/object&gt;&lt;object type=&quot;3&quot; unique_id=&quot;10337&quot;&gt;&lt;property id=&quot;20148&quot; value=&quot;5&quot;/&gt;&lt;property id=&quot;20300&quot; value=&quot;Slide 1&quot;/&gt;&lt;property id=&quot;20307&quot; value=&quot;26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228</Words>
  <Application>Microsoft Office PowerPoint</Application>
  <PresentationFormat>On-screen Show (4:3)</PresentationFormat>
  <Paragraphs>63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BichPhuong</dc:creator>
  <cp:lastModifiedBy>BichPhuong</cp:lastModifiedBy>
  <cp:revision>4</cp:revision>
  <dcterms:created xsi:type="dcterms:W3CDTF">2017-02-14T01:36:10Z</dcterms:created>
  <dcterms:modified xsi:type="dcterms:W3CDTF">2017-02-14T02:11:59Z</dcterms:modified>
</cp:coreProperties>
</file>